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3454F7-0A8C-A94E-8373-EBA4BF5603DB}" v="78" dt="2020-10-24T22:24:39.1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6327"/>
  </p:normalViewPr>
  <p:slideViewPr>
    <p:cSldViewPr snapToGrid="0" snapToObjects="1">
      <p:cViewPr varScale="1">
        <p:scale>
          <a:sx n="119" d="100"/>
          <a:sy n="119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e Carrara" userId="e723e5fc-ef09-4225-83c6-58e49572e867" providerId="ADAL" clId="{A33454F7-0A8C-A94E-8373-EBA4BF5603DB}"/>
    <pc:docChg chg="modSld">
      <pc:chgData name="Davide Carrara" userId="e723e5fc-ef09-4225-83c6-58e49572e867" providerId="ADAL" clId="{A33454F7-0A8C-A94E-8373-EBA4BF5603DB}" dt="2020-10-24T22:24:42.689" v="2"/>
      <pc:docMkLst>
        <pc:docMk/>
      </pc:docMkLst>
      <pc:sldChg chg="addSp delSp modSp mod">
        <pc:chgData name="Davide Carrara" userId="e723e5fc-ef09-4225-83c6-58e49572e867" providerId="ADAL" clId="{A33454F7-0A8C-A94E-8373-EBA4BF5603DB}" dt="2020-10-24T22:24:42.689" v="2"/>
        <pc:sldMkLst>
          <pc:docMk/>
          <pc:sldMk cId="626929114" sldId="256"/>
        </pc:sldMkLst>
        <pc:spChg chg="add del mod">
          <ac:chgData name="Davide Carrara" userId="e723e5fc-ef09-4225-83c6-58e49572e867" providerId="ADAL" clId="{A33454F7-0A8C-A94E-8373-EBA4BF5603DB}" dt="2020-10-24T22:24:42.689" v="2"/>
          <ac:spMkLst>
            <pc:docMk/>
            <pc:sldMk cId="626929114" sldId="256"/>
            <ac:spMk id="4" creationId="{065DFE17-3381-684C-9EFD-8CB11A343E64}"/>
          </ac:spMkLst>
        </pc:spChg>
      </pc:sldChg>
    </pc:docChg>
  </pc:docChgLst>
  <pc:docChgLst>
    <pc:chgData name="Davide Carrara" userId="e723e5fc-ef09-4225-83c6-58e49572e867" providerId="ADAL" clId="{88A886C6-FEBA-0347-A267-205344A654F8}"/>
    <pc:docChg chg="modSld">
      <pc:chgData name="Davide Carrara" userId="e723e5fc-ef09-4225-83c6-58e49572e867" providerId="ADAL" clId="{88A886C6-FEBA-0347-A267-205344A654F8}" dt="2020-10-24T22:39:22.515" v="25" actId="121"/>
      <pc:docMkLst>
        <pc:docMk/>
      </pc:docMkLst>
      <pc:sldChg chg="modSp mod">
        <pc:chgData name="Davide Carrara" userId="e723e5fc-ef09-4225-83c6-58e49572e867" providerId="ADAL" clId="{88A886C6-FEBA-0347-A267-205344A654F8}" dt="2020-10-24T22:37:25.364" v="15" actId="20577"/>
        <pc:sldMkLst>
          <pc:docMk/>
          <pc:sldMk cId="626929114" sldId="256"/>
        </pc:sldMkLst>
        <pc:spChg chg="mod">
          <ac:chgData name="Davide Carrara" userId="e723e5fc-ef09-4225-83c6-58e49572e867" providerId="ADAL" clId="{88A886C6-FEBA-0347-A267-205344A654F8}" dt="2020-10-24T22:37:25.364" v="15" actId="20577"/>
          <ac:spMkLst>
            <pc:docMk/>
            <pc:sldMk cId="626929114" sldId="256"/>
            <ac:spMk id="3" creationId="{23F0D28B-8708-924E-BD84-E23711A1013B}"/>
          </ac:spMkLst>
        </pc:spChg>
        <pc:spChg chg="mod">
          <ac:chgData name="Davide Carrara" userId="e723e5fc-ef09-4225-83c6-58e49572e867" providerId="ADAL" clId="{88A886C6-FEBA-0347-A267-205344A654F8}" dt="2020-10-24T22:37:21.924" v="1" actId="121"/>
          <ac:spMkLst>
            <pc:docMk/>
            <pc:sldMk cId="626929114" sldId="256"/>
            <ac:spMk id="7" creationId="{1EC6D683-BB44-9544-AFB2-66D0E48120BE}"/>
          </ac:spMkLst>
        </pc:spChg>
      </pc:sldChg>
      <pc:sldChg chg="modSp mod">
        <pc:chgData name="Davide Carrara" userId="e723e5fc-ef09-4225-83c6-58e49572e867" providerId="ADAL" clId="{88A886C6-FEBA-0347-A267-205344A654F8}" dt="2020-10-24T22:39:02.693" v="17" actId="121"/>
        <pc:sldMkLst>
          <pc:docMk/>
          <pc:sldMk cId="1230030970" sldId="257"/>
        </pc:sldMkLst>
        <pc:spChg chg="mod">
          <ac:chgData name="Davide Carrara" userId="e723e5fc-ef09-4225-83c6-58e49572e867" providerId="ADAL" clId="{88A886C6-FEBA-0347-A267-205344A654F8}" dt="2020-10-24T22:39:02.693" v="17" actId="121"/>
          <ac:spMkLst>
            <pc:docMk/>
            <pc:sldMk cId="1230030970" sldId="257"/>
            <ac:spMk id="7" creationId="{1EC6D683-BB44-9544-AFB2-66D0E48120BE}"/>
          </ac:spMkLst>
        </pc:spChg>
      </pc:sldChg>
      <pc:sldChg chg="modSp mod">
        <pc:chgData name="Davide Carrara" userId="e723e5fc-ef09-4225-83c6-58e49572e867" providerId="ADAL" clId="{88A886C6-FEBA-0347-A267-205344A654F8}" dt="2020-10-24T22:39:07.539" v="19" actId="121"/>
        <pc:sldMkLst>
          <pc:docMk/>
          <pc:sldMk cId="583486476" sldId="258"/>
        </pc:sldMkLst>
        <pc:spChg chg="mod">
          <ac:chgData name="Davide Carrara" userId="e723e5fc-ef09-4225-83c6-58e49572e867" providerId="ADAL" clId="{88A886C6-FEBA-0347-A267-205344A654F8}" dt="2020-10-24T22:39:07.539" v="19" actId="121"/>
          <ac:spMkLst>
            <pc:docMk/>
            <pc:sldMk cId="583486476" sldId="258"/>
            <ac:spMk id="7" creationId="{1EC6D683-BB44-9544-AFB2-66D0E48120BE}"/>
          </ac:spMkLst>
        </pc:spChg>
      </pc:sldChg>
      <pc:sldChg chg="modSp mod">
        <pc:chgData name="Davide Carrara" userId="e723e5fc-ef09-4225-83c6-58e49572e867" providerId="ADAL" clId="{88A886C6-FEBA-0347-A267-205344A654F8}" dt="2020-10-24T22:39:12.195" v="21" actId="121"/>
        <pc:sldMkLst>
          <pc:docMk/>
          <pc:sldMk cId="406334688" sldId="259"/>
        </pc:sldMkLst>
        <pc:spChg chg="mod">
          <ac:chgData name="Davide Carrara" userId="e723e5fc-ef09-4225-83c6-58e49572e867" providerId="ADAL" clId="{88A886C6-FEBA-0347-A267-205344A654F8}" dt="2020-10-24T22:39:12.195" v="21" actId="121"/>
          <ac:spMkLst>
            <pc:docMk/>
            <pc:sldMk cId="406334688" sldId="259"/>
            <ac:spMk id="7" creationId="{1EC6D683-BB44-9544-AFB2-66D0E48120BE}"/>
          </ac:spMkLst>
        </pc:spChg>
      </pc:sldChg>
      <pc:sldChg chg="modSp mod">
        <pc:chgData name="Davide Carrara" userId="e723e5fc-ef09-4225-83c6-58e49572e867" providerId="ADAL" clId="{88A886C6-FEBA-0347-A267-205344A654F8}" dt="2020-10-24T22:39:17.839" v="23" actId="121"/>
        <pc:sldMkLst>
          <pc:docMk/>
          <pc:sldMk cId="175775953" sldId="260"/>
        </pc:sldMkLst>
        <pc:spChg chg="mod">
          <ac:chgData name="Davide Carrara" userId="e723e5fc-ef09-4225-83c6-58e49572e867" providerId="ADAL" clId="{88A886C6-FEBA-0347-A267-205344A654F8}" dt="2020-10-24T22:39:17.839" v="23" actId="121"/>
          <ac:spMkLst>
            <pc:docMk/>
            <pc:sldMk cId="175775953" sldId="260"/>
            <ac:spMk id="7" creationId="{1EC6D683-BB44-9544-AFB2-66D0E48120BE}"/>
          </ac:spMkLst>
        </pc:spChg>
      </pc:sldChg>
      <pc:sldChg chg="modSp mod">
        <pc:chgData name="Davide Carrara" userId="e723e5fc-ef09-4225-83c6-58e49572e867" providerId="ADAL" clId="{88A886C6-FEBA-0347-A267-205344A654F8}" dt="2020-10-24T22:39:22.515" v="25" actId="121"/>
        <pc:sldMkLst>
          <pc:docMk/>
          <pc:sldMk cId="3819068627" sldId="261"/>
        </pc:sldMkLst>
        <pc:spChg chg="mod">
          <ac:chgData name="Davide Carrara" userId="e723e5fc-ef09-4225-83c6-58e49572e867" providerId="ADAL" clId="{88A886C6-FEBA-0347-A267-205344A654F8}" dt="2020-10-24T22:39:22.515" v="25" actId="121"/>
          <ac:spMkLst>
            <pc:docMk/>
            <pc:sldMk cId="3819068627" sldId="261"/>
            <ac:spMk id="7" creationId="{1EC6D683-BB44-9544-AFB2-66D0E48120B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3BDCD-2733-BC4F-BBAC-7F1CDC4A43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dirty="0" err="1"/>
              <a:t>Installare</a:t>
            </a:r>
            <a:r>
              <a:rPr lang="en-GB" sz="5400" dirty="0"/>
              <a:t> e </a:t>
            </a:r>
            <a:r>
              <a:rPr lang="en-GB" sz="5400" dirty="0" err="1"/>
              <a:t>configurare</a:t>
            </a:r>
            <a:r>
              <a:rPr lang="en-GB" sz="5400" dirty="0"/>
              <a:t> </a:t>
            </a:r>
            <a:r>
              <a:rPr lang="en-GB" sz="5400" dirty="0" err="1"/>
              <a:t>BigBlueButton</a:t>
            </a:r>
            <a:r>
              <a:rPr lang="en-GB" sz="5400" dirty="0"/>
              <a:t> (BBB)</a:t>
            </a:r>
            <a:br>
              <a:rPr lang="en-GB" sz="2400" i="1" dirty="0"/>
            </a:br>
            <a:endParaRPr lang="en-IT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F0D28B-8708-924E-BD84-E23711A101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T"/>
              <a:t>DAVIDE CARRARA</a:t>
            </a:r>
            <a:endParaRPr lang="en-IT" dirty="0"/>
          </a:p>
        </p:txBody>
      </p:sp>
      <p:pic>
        <p:nvPicPr>
          <p:cNvPr id="1026" name="Picture 2" descr="Linux Day">
            <a:extLst>
              <a:ext uri="{FF2B5EF4-FFF2-40B4-BE49-F238E27FC236}">
                <a16:creationId xmlns:a16="http://schemas.microsoft.com/office/drawing/2014/main" id="{883AC0A4-25F0-D949-80E1-85AC615EA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769" y="155097"/>
            <a:ext cx="821933" cy="82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EC6D683-BB44-9544-AFB2-66D0E48120BE}"/>
              </a:ext>
            </a:extLst>
          </p:cNvPr>
          <p:cNvSpPr txBox="1">
            <a:spLocks/>
          </p:cNvSpPr>
          <p:nvPr/>
        </p:nvSpPr>
        <p:spPr>
          <a:xfrm>
            <a:off x="5650787" y="115610"/>
            <a:ext cx="4725982" cy="8614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br>
              <a:rPr lang="en-GB" dirty="0"/>
            </a:br>
            <a:r>
              <a:rPr lang="en-GB" sz="3200" b="1" dirty="0"/>
              <a:t>Linux Day 2020</a:t>
            </a:r>
            <a:br>
              <a:rPr lang="en-GB" sz="2400" dirty="0"/>
            </a:br>
            <a:r>
              <a:rPr lang="en-GB" sz="1100" i="1" dirty="0" err="1"/>
              <a:t>Giornata</a:t>
            </a:r>
            <a:r>
              <a:rPr lang="en-GB" sz="1100" i="1" dirty="0"/>
              <a:t> Nazionale per il Software Libero</a:t>
            </a:r>
            <a:endParaRPr lang="en-IT" sz="2400" dirty="0"/>
          </a:p>
        </p:txBody>
      </p:sp>
    </p:spTree>
    <p:extLst>
      <p:ext uri="{BB962C8B-B14F-4D97-AF65-F5344CB8AC3E}">
        <p14:creationId xmlns:p14="http://schemas.microsoft.com/office/powerpoint/2010/main" val="626929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3BDCD-2733-BC4F-BBAC-7F1CDC4A4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861421"/>
          </a:xfrm>
        </p:spPr>
        <p:txBody>
          <a:bodyPr/>
          <a:lstStyle/>
          <a:p>
            <a:r>
              <a:rPr lang="en-GB" sz="5400" dirty="0" err="1"/>
              <a:t>Errori</a:t>
            </a:r>
            <a:r>
              <a:rPr lang="en-GB" sz="5400" dirty="0"/>
              <a:t> </a:t>
            </a:r>
            <a:r>
              <a:rPr lang="en-GB" sz="5400" dirty="0" err="1"/>
              <a:t>comuni</a:t>
            </a:r>
            <a:r>
              <a:rPr lang="en-GB" sz="5400" dirty="0"/>
              <a:t> post-setup</a:t>
            </a:r>
            <a:endParaRPr lang="en-IT" sz="2400" dirty="0"/>
          </a:p>
        </p:txBody>
      </p:sp>
      <p:pic>
        <p:nvPicPr>
          <p:cNvPr id="1026" name="Picture 2" descr="Linux Day">
            <a:extLst>
              <a:ext uri="{FF2B5EF4-FFF2-40B4-BE49-F238E27FC236}">
                <a16:creationId xmlns:a16="http://schemas.microsoft.com/office/drawing/2014/main" id="{883AC0A4-25F0-D949-80E1-85AC615EA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769" y="155097"/>
            <a:ext cx="821933" cy="82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EC6D683-BB44-9544-AFB2-66D0E48120BE}"/>
              </a:ext>
            </a:extLst>
          </p:cNvPr>
          <p:cNvSpPr txBox="1">
            <a:spLocks/>
          </p:cNvSpPr>
          <p:nvPr/>
        </p:nvSpPr>
        <p:spPr>
          <a:xfrm>
            <a:off x="7163495" y="115610"/>
            <a:ext cx="3213274" cy="8614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GB" dirty="0"/>
            </a:br>
            <a:r>
              <a:rPr lang="en-GB" sz="3200" b="1" dirty="0"/>
              <a:t>Linux Day 2020</a:t>
            </a:r>
            <a:br>
              <a:rPr lang="en-GB" sz="2400" dirty="0"/>
            </a:br>
            <a:r>
              <a:rPr lang="en-GB" sz="1100" i="1" dirty="0" err="1"/>
              <a:t>Giornata</a:t>
            </a:r>
            <a:r>
              <a:rPr lang="en-GB" sz="1100" i="1" dirty="0"/>
              <a:t> Nazionale per il Software Libero</a:t>
            </a:r>
            <a:endParaRPr lang="en-IT" sz="24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569C2F3-2B1B-8B45-85B3-3F980B657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2309221"/>
            <a:ext cx="10043747" cy="4393682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404 Error when loading the client</a:t>
            </a:r>
          </a:p>
          <a:p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Causato dalla versione 9 di Java di serie con alcune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Ubuntu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16.04</a:t>
            </a:r>
          </a:p>
          <a:p>
            <a:pPr algn="ctr"/>
            <a:r>
              <a:rPr lang="en-GB" sz="1600" cap="none" dirty="0">
                <a:solidFill>
                  <a:schemeClr val="tx1"/>
                </a:solidFill>
              </a:rPr>
              <a:t>$ </a:t>
            </a:r>
            <a:r>
              <a:rPr lang="en-GB" sz="1600" cap="none" dirty="0" err="1">
                <a:solidFill>
                  <a:schemeClr val="tx1"/>
                </a:solidFill>
              </a:rPr>
              <a:t>sudo</a:t>
            </a:r>
            <a:r>
              <a:rPr lang="en-GB" sz="1600" cap="none" dirty="0">
                <a:solidFill>
                  <a:schemeClr val="tx1"/>
                </a:solidFill>
              </a:rPr>
              <a:t> apt-get install openjdk-8-jre</a:t>
            </a:r>
          </a:p>
          <a:p>
            <a:pPr algn="ctr"/>
            <a:r>
              <a:rPr lang="en-GB" sz="1600" cap="none" dirty="0">
                <a:solidFill>
                  <a:schemeClr val="tx1"/>
                </a:solidFill>
              </a:rPr>
              <a:t>$ </a:t>
            </a:r>
            <a:r>
              <a:rPr lang="en-GB" sz="1600" cap="none" dirty="0" err="1">
                <a:solidFill>
                  <a:schemeClr val="tx1"/>
                </a:solidFill>
              </a:rPr>
              <a:t>sudo</a:t>
            </a:r>
            <a:r>
              <a:rPr lang="en-GB" sz="1600" cap="none" dirty="0">
                <a:solidFill>
                  <a:schemeClr val="tx1"/>
                </a:solidFill>
              </a:rPr>
              <a:t> update-alternatives --config java </a:t>
            </a:r>
            <a:endParaRPr lang="it-IT" sz="1600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600" cap="none" dirty="0">
                <a:solidFill>
                  <a:schemeClr val="tx1"/>
                </a:solidFill>
              </a:rPr>
              <a:t>$ </a:t>
            </a:r>
            <a:r>
              <a:rPr lang="en-GB" sz="1600" cap="none" dirty="0" err="1">
                <a:solidFill>
                  <a:schemeClr val="tx1"/>
                </a:solidFill>
              </a:rPr>
              <a:t>sudo</a:t>
            </a:r>
            <a:r>
              <a:rPr lang="en-GB" sz="1600" cap="none" dirty="0">
                <a:solidFill>
                  <a:schemeClr val="tx1"/>
                </a:solidFill>
              </a:rPr>
              <a:t> </a:t>
            </a:r>
            <a:r>
              <a:rPr lang="en-GB" sz="1600" cap="none" dirty="0" err="1">
                <a:solidFill>
                  <a:schemeClr val="tx1"/>
                </a:solidFill>
              </a:rPr>
              <a:t>bbb</a:t>
            </a:r>
            <a:r>
              <a:rPr lang="en-GB" sz="1600" cap="none" dirty="0">
                <a:solidFill>
                  <a:schemeClr val="tx1"/>
                </a:solidFill>
              </a:rPr>
              <a:t>-conf –restart</a:t>
            </a:r>
            <a:endParaRPr lang="it-IT" sz="1600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1" dirty="0"/>
              <a:t>Too many open files (BBB-WEB)</a:t>
            </a:r>
          </a:p>
          <a:p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Comune nelle VM con più di 8 core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$ </a:t>
            </a:r>
            <a:r>
              <a:rPr lang="en-GB" sz="1400" dirty="0" err="1">
                <a:solidFill>
                  <a:schemeClr val="tx1"/>
                </a:solidFill>
              </a:rPr>
              <a:t>sudo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mkdir</a:t>
            </a:r>
            <a:r>
              <a:rPr lang="en-GB" sz="1400" dirty="0">
                <a:solidFill>
                  <a:schemeClr val="tx1"/>
                </a:solidFill>
              </a:rPr>
              <a:t> -p /etc/</a:t>
            </a:r>
            <a:r>
              <a:rPr lang="en-GB" sz="1400" dirty="0" err="1">
                <a:solidFill>
                  <a:schemeClr val="tx1"/>
                </a:solidFill>
              </a:rPr>
              <a:t>systemd</a:t>
            </a:r>
            <a:r>
              <a:rPr lang="en-GB" sz="1400" dirty="0">
                <a:solidFill>
                  <a:schemeClr val="tx1"/>
                </a:solidFill>
              </a:rPr>
              <a:t>/system/</a:t>
            </a:r>
            <a:r>
              <a:rPr lang="en-GB" sz="1400" dirty="0" err="1">
                <a:solidFill>
                  <a:schemeClr val="tx1"/>
                </a:solidFill>
              </a:rPr>
              <a:t>bbb-web.service.d</a:t>
            </a:r>
            <a:r>
              <a:rPr lang="en-GB" sz="1400" dirty="0">
                <a:solidFill>
                  <a:schemeClr val="tx1"/>
                </a:solidFill>
              </a:rPr>
              <a:t>/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$ </a:t>
            </a:r>
            <a:r>
              <a:rPr lang="en-GB" sz="1400" dirty="0" err="1">
                <a:solidFill>
                  <a:schemeClr val="tx1"/>
                </a:solidFill>
              </a:rPr>
              <a:t>sudo</a:t>
            </a:r>
            <a:r>
              <a:rPr lang="en-GB" sz="1400" dirty="0">
                <a:solidFill>
                  <a:schemeClr val="tx1"/>
                </a:solidFill>
              </a:rPr>
              <a:t> cat </a:t>
            </a:r>
            <a:r>
              <a:rPr lang="en-GB" sz="1400" b="1" dirty="0">
                <a:solidFill>
                  <a:schemeClr val="tx1"/>
                </a:solidFill>
              </a:rPr>
              <a:t>&gt;</a:t>
            </a:r>
            <a:r>
              <a:rPr lang="en-GB" sz="1400" dirty="0">
                <a:solidFill>
                  <a:schemeClr val="tx1"/>
                </a:solidFill>
              </a:rPr>
              <a:t> /etc/</a:t>
            </a:r>
            <a:r>
              <a:rPr lang="en-GB" sz="1400" dirty="0" err="1">
                <a:solidFill>
                  <a:schemeClr val="tx1"/>
                </a:solidFill>
              </a:rPr>
              <a:t>systemd</a:t>
            </a:r>
            <a:r>
              <a:rPr lang="en-GB" sz="1400" dirty="0">
                <a:solidFill>
                  <a:schemeClr val="tx1"/>
                </a:solidFill>
              </a:rPr>
              <a:t>/system/</a:t>
            </a:r>
            <a:r>
              <a:rPr lang="en-GB" sz="1400" dirty="0" err="1">
                <a:solidFill>
                  <a:schemeClr val="tx1"/>
                </a:solidFill>
              </a:rPr>
              <a:t>bbb-web.service.d</a:t>
            </a:r>
            <a:r>
              <a:rPr lang="en-GB" sz="1400" dirty="0">
                <a:solidFill>
                  <a:schemeClr val="tx1"/>
                </a:solidFill>
              </a:rPr>
              <a:t>/</a:t>
            </a:r>
            <a:r>
              <a:rPr lang="en-GB" sz="1400" dirty="0" err="1">
                <a:solidFill>
                  <a:schemeClr val="tx1"/>
                </a:solidFill>
              </a:rPr>
              <a:t>override.conf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b="1" dirty="0">
                <a:solidFill>
                  <a:schemeClr val="tx1"/>
                </a:solidFill>
              </a:rPr>
              <a:t>&lt;&lt;</a:t>
            </a:r>
            <a:r>
              <a:rPr lang="en-GB" sz="1400" dirty="0">
                <a:solidFill>
                  <a:schemeClr val="tx1"/>
                </a:solidFill>
              </a:rPr>
              <a:t> HERE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[Service] </a:t>
            </a:r>
            <a:r>
              <a:rPr lang="en-GB" sz="1400" dirty="0" err="1">
                <a:solidFill>
                  <a:schemeClr val="tx1"/>
                </a:solidFill>
              </a:rPr>
              <a:t>LimitNOFILE</a:t>
            </a:r>
            <a:r>
              <a:rPr lang="en-GB" sz="1400" dirty="0">
                <a:solidFill>
                  <a:schemeClr val="tx1"/>
                </a:solidFill>
              </a:rPr>
              <a:t>= </a:t>
            </a:r>
          </a:p>
          <a:p>
            <a:pPr algn="ctr"/>
            <a:r>
              <a:rPr lang="en-GB" sz="1400" dirty="0" err="1">
                <a:solidFill>
                  <a:schemeClr val="tx1"/>
                </a:solidFill>
              </a:rPr>
              <a:t>LimitNOFILE</a:t>
            </a:r>
            <a:r>
              <a:rPr lang="en-GB" sz="1400" dirty="0">
                <a:solidFill>
                  <a:schemeClr val="tx1"/>
                </a:solidFill>
              </a:rPr>
              <a:t>=8192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HERE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$ </a:t>
            </a:r>
            <a:r>
              <a:rPr lang="en-GB" sz="1400" dirty="0" err="1">
                <a:solidFill>
                  <a:schemeClr val="tx1"/>
                </a:solidFill>
              </a:rPr>
              <a:t>sudo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systemctl</a:t>
            </a:r>
            <a:r>
              <a:rPr lang="en-GB" sz="1400" dirty="0">
                <a:solidFill>
                  <a:schemeClr val="tx1"/>
                </a:solidFill>
              </a:rPr>
              <a:t> daemon-reload</a:t>
            </a:r>
            <a:endParaRPr lang="it-IT" sz="1400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53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3BDCD-2733-BC4F-BBAC-7F1CDC4A4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861421"/>
          </a:xfrm>
        </p:spPr>
        <p:txBody>
          <a:bodyPr/>
          <a:lstStyle/>
          <a:p>
            <a:r>
              <a:rPr lang="en-GB" sz="5400" dirty="0" err="1"/>
              <a:t>Errori</a:t>
            </a:r>
            <a:r>
              <a:rPr lang="en-GB" sz="5400" dirty="0"/>
              <a:t> </a:t>
            </a:r>
            <a:r>
              <a:rPr lang="en-GB" sz="5400" dirty="0" err="1"/>
              <a:t>comuni</a:t>
            </a:r>
            <a:r>
              <a:rPr lang="en-GB" sz="5400" dirty="0"/>
              <a:t> post-setup</a:t>
            </a:r>
            <a:endParaRPr lang="en-IT" sz="2400" dirty="0"/>
          </a:p>
        </p:txBody>
      </p:sp>
      <p:pic>
        <p:nvPicPr>
          <p:cNvPr id="1026" name="Picture 2" descr="Linux Day">
            <a:extLst>
              <a:ext uri="{FF2B5EF4-FFF2-40B4-BE49-F238E27FC236}">
                <a16:creationId xmlns:a16="http://schemas.microsoft.com/office/drawing/2014/main" id="{883AC0A4-25F0-D949-80E1-85AC615EA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769" y="155097"/>
            <a:ext cx="821933" cy="82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EC6D683-BB44-9544-AFB2-66D0E48120BE}"/>
              </a:ext>
            </a:extLst>
          </p:cNvPr>
          <p:cNvSpPr txBox="1">
            <a:spLocks/>
          </p:cNvSpPr>
          <p:nvPr/>
        </p:nvSpPr>
        <p:spPr>
          <a:xfrm>
            <a:off x="7163495" y="115610"/>
            <a:ext cx="3213274" cy="8614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GB" dirty="0"/>
            </a:br>
            <a:r>
              <a:rPr lang="en-GB" sz="3200" b="1" dirty="0"/>
              <a:t>Linux Day 2020</a:t>
            </a:r>
            <a:br>
              <a:rPr lang="en-GB" sz="2400" dirty="0"/>
            </a:br>
            <a:r>
              <a:rPr lang="en-GB" sz="1100" i="1" dirty="0" err="1"/>
              <a:t>Giornata</a:t>
            </a:r>
            <a:r>
              <a:rPr lang="en-GB" sz="1100" i="1" dirty="0"/>
              <a:t> Nazionale per il Software Libero</a:t>
            </a:r>
            <a:endParaRPr lang="en-IT" sz="24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569C2F3-2B1B-8B45-85B3-3F980B657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2309221"/>
            <a:ext cx="10043747" cy="4393682"/>
          </a:xfrm>
        </p:spPr>
        <p:txBody>
          <a:bodyPr>
            <a:normAutofit/>
          </a:bodyPr>
          <a:lstStyle/>
          <a:p>
            <a:r>
              <a:rPr lang="en-GB" sz="1900" b="1" dirty="0"/>
              <a:t>SERVER MOLTO LENTO A PARTIRE (TIPICO NELLE VM)</a:t>
            </a:r>
          </a:p>
          <a:p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Tipicamente causato dalla bassa entropia per la classe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SecureRandom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(session ID casuali)</a:t>
            </a:r>
          </a:p>
          <a:p>
            <a:pPr algn="ctr"/>
            <a:r>
              <a:rPr lang="en-GB" sz="1400" cap="none" dirty="0">
                <a:solidFill>
                  <a:schemeClr val="tx1"/>
                </a:solidFill>
              </a:rPr>
              <a:t>$ </a:t>
            </a:r>
            <a:r>
              <a:rPr lang="en-GB" sz="1400" cap="none" dirty="0" err="1">
                <a:solidFill>
                  <a:schemeClr val="tx1"/>
                </a:solidFill>
              </a:rPr>
              <a:t>sudo</a:t>
            </a:r>
            <a:r>
              <a:rPr lang="en-GB" sz="1400" cap="none" dirty="0">
                <a:solidFill>
                  <a:schemeClr val="tx1"/>
                </a:solidFill>
              </a:rPr>
              <a:t> apt-get install </a:t>
            </a:r>
            <a:r>
              <a:rPr lang="en-GB" sz="1400" cap="none" dirty="0" err="1">
                <a:solidFill>
                  <a:schemeClr val="tx1"/>
                </a:solidFill>
              </a:rPr>
              <a:t>haveged</a:t>
            </a:r>
            <a:endParaRPr lang="it-IT" sz="1400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400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900" b="1" dirty="0"/>
              <a:t>TOMCAT: Cannot assign requested address on </a:t>
            </a:r>
            <a:r>
              <a:rPr lang="en-GB" sz="1900" b="1" dirty="0" err="1"/>
              <a:t>startu</a:t>
            </a:r>
            <a:r>
              <a:rPr lang="en-GB" b="1" dirty="0" err="1"/>
              <a:t>p</a:t>
            </a:r>
            <a:endParaRPr lang="en-GB" b="1" dirty="0"/>
          </a:p>
          <a:p>
            <a:r>
              <a:rPr lang="it-IT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Tipico dei server con più indirizzi IP configurati e </a:t>
            </a:r>
            <a:r>
              <a:rPr lang="it-IT" sz="1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Tomcat</a:t>
            </a:r>
            <a:r>
              <a:rPr lang="it-IT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 si istanzia su quello errato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Assicurarsi che non ci sia un’altra istanza di </a:t>
            </a:r>
            <a:r>
              <a:rPr lang="it-IT" sz="1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Tomcat</a:t>
            </a:r>
            <a:r>
              <a:rPr lang="it-IT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 attiva: </a:t>
            </a:r>
            <a:r>
              <a:rPr lang="en-GB" sz="1800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</a:t>
            </a:r>
            <a:r>
              <a:rPr lang="en-GB" sz="18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en-GB" sz="1800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aef</a:t>
            </a:r>
            <a:r>
              <a:rPr lang="en-GB" sz="18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| grep tomcat7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Modificare il file </a:t>
            </a:r>
            <a:r>
              <a:rPr lang="en-GB" sz="18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/etc/tomcat7/</a:t>
            </a:r>
            <a:r>
              <a:rPr lang="en-GB" sz="1800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server.xml</a:t>
            </a:r>
            <a:endParaRPr lang="en-GB" sz="1800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&lt;server </a:t>
            </a:r>
            <a:r>
              <a:rPr lang="en-GB" sz="18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address="0.0.0.0" </a:t>
            </a:r>
            <a:r>
              <a:rPr lang="en-GB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port="8005" shutdown="shutdown"&gt;</a:t>
            </a:r>
            <a:endParaRPr lang="it-IT" sz="1800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800" cap="none" dirty="0">
                <a:latin typeface="Calibri" panose="020F0502020204030204" pitchFamily="34" charset="0"/>
                <a:cs typeface="Calibri" panose="020F0502020204030204" pitchFamily="34" charset="0"/>
              </a:rPr>
              <a:t>Salvare il file e avviare </a:t>
            </a:r>
            <a:r>
              <a:rPr lang="it-IT" sz="1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Tomcat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1400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3BDCD-2733-BC4F-BBAC-7F1CDC4A4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861421"/>
          </a:xfrm>
        </p:spPr>
        <p:txBody>
          <a:bodyPr/>
          <a:lstStyle/>
          <a:p>
            <a:r>
              <a:rPr lang="en-GB" sz="5400" dirty="0" err="1"/>
              <a:t>BigBlueButton</a:t>
            </a:r>
            <a:endParaRPr lang="en-IT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F0D28B-8708-924E-BD84-E23711A101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2608573"/>
            <a:ext cx="10043747" cy="3997710"/>
          </a:xfrm>
        </p:spPr>
        <p:txBody>
          <a:bodyPr>
            <a:normAutofit/>
          </a:bodyPr>
          <a:lstStyle/>
          <a:p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Bigbluebutton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è un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sistema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di web conferencing open source per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l'apprendimento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on-line.</a:t>
            </a:r>
            <a:r>
              <a:rPr lang="en-IT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IT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BigBlueButton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offre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la la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condivisione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in tempo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reale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di audio, video,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presentazioni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schermo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insieme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strumenti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collaborazione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come la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lavagna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multiutente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, note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condivise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sondaggi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, chat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pubbliche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/ private, emoji e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stanze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sottogruppi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lavoro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GB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BigBlueButton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può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registrare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le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sessioni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per la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riproduzione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successiva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GB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BigBlueButton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funziona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computer desktop e laptop con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l'ultima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versione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del browser Chrome,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FireFox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o Edge. Non ci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binari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scaricare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nessuna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applicazione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GB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installare</a:t>
            </a:r>
            <a:r>
              <a:rPr lang="en-GB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IT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Linux Day">
            <a:extLst>
              <a:ext uri="{FF2B5EF4-FFF2-40B4-BE49-F238E27FC236}">
                <a16:creationId xmlns:a16="http://schemas.microsoft.com/office/drawing/2014/main" id="{883AC0A4-25F0-D949-80E1-85AC615EA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769" y="155097"/>
            <a:ext cx="821933" cy="82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EC6D683-BB44-9544-AFB2-66D0E48120BE}"/>
              </a:ext>
            </a:extLst>
          </p:cNvPr>
          <p:cNvSpPr txBox="1">
            <a:spLocks/>
          </p:cNvSpPr>
          <p:nvPr/>
        </p:nvSpPr>
        <p:spPr>
          <a:xfrm>
            <a:off x="5443369" y="115610"/>
            <a:ext cx="4933400" cy="8614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br>
              <a:rPr lang="en-GB" dirty="0"/>
            </a:br>
            <a:r>
              <a:rPr lang="en-GB" sz="3200" b="1" dirty="0"/>
              <a:t>Linux Day 2020</a:t>
            </a:r>
            <a:br>
              <a:rPr lang="en-GB" sz="2400" dirty="0"/>
            </a:br>
            <a:r>
              <a:rPr lang="en-GB" sz="1100" i="1" dirty="0" err="1"/>
              <a:t>Giornata</a:t>
            </a:r>
            <a:r>
              <a:rPr lang="en-GB" sz="1100" i="1" dirty="0"/>
              <a:t> Nazionale per il Software Libero</a:t>
            </a:r>
            <a:endParaRPr lang="en-IT" sz="2400" dirty="0"/>
          </a:p>
        </p:txBody>
      </p:sp>
    </p:spTree>
    <p:extLst>
      <p:ext uri="{BB962C8B-B14F-4D97-AF65-F5344CB8AC3E}">
        <p14:creationId xmlns:p14="http://schemas.microsoft.com/office/powerpoint/2010/main" val="123003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3BDCD-2733-BC4F-BBAC-7F1CDC4A4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861421"/>
          </a:xfrm>
        </p:spPr>
        <p:txBody>
          <a:bodyPr/>
          <a:lstStyle/>
          <a:p>
            <a:r>
              <a:rPr lang="en-GB" sz="5400" dirty="0" err="1"/>
              <a:t>Requisiti</a:t>
            </a:r>
            <a:r>
              <a:rPr lang="en-GB" sz="5400" dirty="0"/>
              <a:t> hardware (1)</a:t>
            </a:r>
            <a:endParaRPr lang="en-IT" sz="2400" dirty="0"/>
          </a:p>
        </p:txBody>
      </p:sp>
      <p:pic>
        <p:nvPicPr>
          <p:cNvPr id="1026" name="Picture 2" descr="Linux Day">
            <a:extLst>
              <a:ext uri="{FF2B5EF4-FFF2-40B4-BE49-F238E27FC236}">
                <a16:creationId xmlns:a16="http://schemas.microsoft.com/office/drawing/2014/main" id="{883AC0A4-25F0-D949-80E1-85AC615EA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769" y="155097"/>
            <a:ext cx="821933" cy="82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EC6D683-BB44-9544-AFB2-66D0E48120BE}"/>
              </a:ext>
            </a:extLst>
          </p:cNvPr>
          <p:cNvSpPr txBox="1">
            <a:spLocks/>
          </p:cNvSpPr>
          <p:nvPr/>
        </p:nvSpPr>
        <p:spPr>
          <a:xfrm>
            <a:off x="5475642" y="115610"/>
            <a:ext cx="4901127" cy="8614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br>
              <a:rPr lang="en-GB" dirty="0"/>
            </a:br>
            <a:r>
              <a:rPr lang="en-GB" sz="3200" b="1" dirty="0"/>
              <a:t>Linux Day 2020</a:t>
            </a:r>
            <a:br>
              <a:rPr lang="en-GB" sz="2400" dirty="0"/>
            </a:br>
            <a:r>
              <a:rPr lang="en-GB" sz="1100" i="1" dirty="0" err="1"/>
              <a:t>Giornata</a:t>
            </a:r>
            <a:r>
              <a:rPr lang="en-GB" sz="1100" i="1" dirty="0"/>
              <a:t> Nazionale per il Software Libero</a:t>
            </a:r>
            <a:endParaRPr lang="en-IT" sz="2400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1F55331A-5B53-4640-9CEC-22DACEB1FC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480459"/>
              </p:ext>
            </p:extLst>
          </p:nvPr>
        </p:nvGraphicFramePr>
        <p:xfrm>
          <a:off x="1323084" y="2409151"/>
          <a:ext cx="9875618" cy="33170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8512">
                  <a:extLst>
                    <a:ext uri="{9D8B030D-6E8A-4147-A177-3AD203B41FA5}">
                      <a16:colId xmlns:a16="http://schemas.microsoft.com/office/drawing/2014/main" val="3835693"/>
                    </a:ext>
                  </a:extLst>
                </a:gridCol>
                <a:gridCol w="6267106">
                  <a:extLst>
                    <a:ext uri="{9D8B030D-6E8A-4147-A177-3AD203B41FA5}">
                      <a16:colId xmlns:a16="http://schemas.microsoft.com/office/drawing/2014/main" val="1856852725"/>
                    </a:ext>
                  </a:extLst>
                </a:gridCol>
              </a:tblGrid>
              <a:tr h="352028">
                <a:tc>
                  <a:txBody>
                    <a:bodyPr/>
                    <a:lstStyle/>
                    <a:p>
                      <a:pPr algn="ctr"/>
                      <a:r>
                        <a:rPr lang="en-IT" dirty="0"/>
                        <a:t>MINIMI (TEST)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dirty="0"/>
                        <a:t>ADEGUATI (PRODUZIONE – 250 utenti)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815292"/>
                  </a:ext>
                </a:extLst>
              </a:tr>
              <a:tr h="295125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CPU cores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GB of memory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50G of disk space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IPV4 address only</a:t>
                      </a:r>
                    </a:p>
                    <a:p>
                      <a:endParaRPr lang="en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GB of memory with swap enabled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CPU cores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500G of free disk space (or more) for recordings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Mbits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/sec bandwidth (symmetrical) or more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 80 and 443 are </a:t>
                      </a: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 use by another web application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hostname for setup of a SSL certificate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IPV4 and IPV6 address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Dedicated (bare metal) hardware (</a:t>
                      </a:r>
                      <a:r>
                        <a:rPr lang="en-GB" sz="18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FreeSwitch</a:t>
                      </a:r>
                      <a:r>
                        <a:rPr lang="en-GB" sz="18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6562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2AD4E69-8D70-634E-BAD7-F55F4CAB1192}"/>
              </a:ext>
            </a:extLst>
          </p:cNvPr>
          <p:cNvSpPr txBox="1"/>
          <p:nvPr/>
        </p:nvSpPr>
        <p:spPr>
          <a:xfrm>
            <a:off x="2732926" y="5975214"/>
            <a:ext cx="8465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Per il calcolo banda si può «approssimare» a circa 1 Mbps simmetrici per ogni partecipante (anche 1/0.5 se partecipante non usa audio, solo in ascolto – lato utente)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80DC5843-2EDD-A54C-84AF-1C0F9B0031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575" y="5826092"/>
            <a:ext cx="936048" cy="94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486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3BDCD-2733-BC4F-BBAC-7F1CDC4A4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861421"/>
          </a:xfrm>
        </p:spPr>
        <p:txBody>
          <a:bodyPr/>
          <a:lstStyle/>
          <a:p>
            <a:r>
              <a:rPr lang="en-GB" sz="5400" dirty="0"/>
              <a:t>Pre-flight checks</a:t>
            </a:r>
            <a:endParaRPr lang="en-IT" sz="2400" dirty="0"/>
          </a:p>
        </p:txBody>
      </p:sp>
      <p:pic>
        <p:nvPicPr>
          <p:cNvPr id="1026" name="Picture 2" descr="Linux Day">
            <a:extLst>
              <a:ext uri="{FF2B5EF4-FFF2-40B4-BE49-F238E27FC236}">
                <a16:creationId xmlns:a16="http://schemas.microsoft.com/office/drawing/2014/main" id="{883AC0A4-25F0-D949-80E1-85AC615EA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769" y="155097"/>
            <a:ext cx="821933" cy="82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EC6D683-BB44-9544-AFB2-66D0E48120BE}"/>
              </a:ext>
            </a:extLst>
          </p:cNvPr>
          <p:cNvSpPr txBox="1">
            <a:spLocks/>
          </p:cNvSpPr>
          <p:nvPr/>
        </p:nvSpPr>
        <p:spPr>
          <a:xfrm>
            <a:off x="5174428" y="115610"/>
            <a:ext cx="5202341" cy="8614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br>
              <a:rPr lang="en-GB" dirty="0"/>
            </a:br>
            <a:r>
              <a:rPr lang="en-GB" sz="3200" b="1" dirty="0"/>
              <a:t>Linux Day 2020</a:t>
            </a:r>
            <a:br>
              <a:rPr lang="en-GB" sz="2400" dirty="0"/>
            </a:br>
            <a:r>
              <a:rPr lang="en-GB" sz="1100" i="1" dirty="0" err="1"/>
              <a:t>Giornata</a:t>
            </a:r>
            <a:r>
              <a:rPr lang="en-GB" sz="1100" i="1" dirty="0"/>
              <a:t> Nazionale per il Software Libero</a:t>
            </a:r>
            <a:endParaRPr lang="en-IT" sz="24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569C2F3-2B1B-8B45-85B3-3F980B657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2608573"/>
            <a:ext cx="10043747" cy="409433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Se installato in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cloud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pubblico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mainstream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(AWS,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Azure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, Google ecc.) consigliate VM di tipo «compute intensive» (o istanza a risorse dedicate)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Porte UDP </a:t>
            </a:r>
            <a:r>
              <a:rPr lang="en-IT" dirty="0"/>
              <a:t>16384 – 32768 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libere (controllo del firewall o server TURN)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Consigliato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Ubuntu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16.04 x64 (test effettuati su questa edizione / versione)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Controllare presenza locale </a:t>
            </a:r>
            <a:r>
              <a:rPr lang="en-GB" dirty="0"/>
              <a:t>en_US.UTF-8 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failure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installazione pacchetti)</a:t>
            </a:r>
          </a:p>
          <a:p>
            <a:pPr lvl="1"/>
            <a:r>
              <a:rPr lang="en-GB" dirty="0"/>
              <a:t>$ cat /etc/default/locale </a:t>
            </a:r>
          </a:p>
          <a:p>
            <a:pPr lvl="1"/>
            <a:r>
              <a:rPr lang="en-GB" dirty="0"/>
              <a:t>LANG</a:t>
            </a:r>
            <a:r>
              <a:rPr lang="en-GB" b="1" dirty="0"/>
              <a:t>=</a:t>
            </a:r>
            <a:r>
              <a:rPr lang="en-GB" dirty="0"/>
              <a:t>"</a:t>
            </a:r>
            <a:r>
              <a:rPr lang="en-GB" dirty="0">
                <a:solidFill>
                  <a:srgbClr val="FF0000"/>
                </a:solidFill>
              </a:rPr>
              <a:t>en_US.UTF-8</a:t>
            </a:r>
            <a:r>
              <a:rPr lang="en-GB" dirty="0"/>
              <a:t>”</a:t>
            </a:r>
          </a:p>
          <a:p>
            <a:pPr lvl="1"/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Se non installato</a:t>
            </a:r>
          </a:p>
          <a:p>
            <a:pPr lvl="1"/>
            <a:r>
              <a:rPr lang="en-GB" dirty="0"/>
              <a:t>$ </a:t>
            </a:r>
            <a:r>
              <a:rPr lang="en-GB" dirty="0" err="1"/>
              <a:t>sudo</a:t>
            </a:r>
            <a:r>
              <a:rPr lang="en-GB" dirty="0"/>
              <a:t> apt-get install -y language-pack-</a:t>
            </a:r>
            <a:r>
              <a:rPr lang="en-GB" dirty="0" err="1"/>
              <a:t>en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$ </a:t>
            </a:r>
            <a:r>
              <a:rPr lang="en-GB" dirty="0" err="1"/>
              <a:t>sudo</a:t>
            </a:r>
            <a:r>
              <a:rPr lang="en-GB" dirty="0"/>
              <a:t> update-locale LANG</a:t>
            </a:r>
            <a:r>
              <a:rPr lang="en-GB" b="1" dirty="0"/>
              <a:t>=</a:t>
            </a:r>
            <a:r>
              <a:rPr lang="en-GB" dirty="0"/>
              <a:t>en_US.UTF-8</a:t>
            </a:r>
            <a:endParaRPr lang="it-IT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T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3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3BDCD-2733-BC4F-BBAC-7F1CDC4A4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1283413"/>
            <a:ext cx="8825658" cy="861421"/>
          </a:xfrm>
        </p:spPr>
        <p:txBody>
          <a:bodyPr/>
          <a:lstStyle/>
          <a:p>
            <a:r>
              <a:rPr lang="en-GB" sz="5400" dirty="0"/>
              <a:t>Setup – </a:t>
            </a:r>
            <a:r>
              <a:rPr lang="en-GB" sz="5400" dirty="0" err="1"/>
              <a:t>Metodo</a:t>
            </a:r>
            <a:r>
              <a:rPr lang="en-GB" sz="5400" dirty="0"/>
              <a:t> 1 (script)</a:t>
            </a:r>
            <a:endParaRPr lang="en-IT" sz="2400" dirty="0"/>
          </a:p>
        </p:txBody>
      </p:sp>
      <p:pic>
        <p:nvPicPr>
          <p:cNvPr id="1026" name="Picture 2" descr="Linux Day">
            <a:extLst>
              <a:ext uri="{FF2B5EF4-FFF2-40B4-BE49-F238E27FC236}">
                <a16:creationId xmlns:a16="http://schemas.microsoft.com/office/drawing/2014/main" id="{883AC0A4-25F0-D949-80E1-85AC615EA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769" y="155097"/>
            <a:ext cx="821933" cy="82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EC6D683-BB44-9544-AFB2-66D0E48120BE}"/>
              </a:ext>
            </a:extLst>
          </p:cNvPr>
          <p:cNvSpPr txBox="1">
            <a:spLocks/>
          </p:cNvSpPr>
          <p:nvPr/>
        </p:nvSpPr>
        <p:spPr>
          <a:xfrm>
            <a:off x="5088367" y="115610"/>
            <a:ext cx="5288402" cy="8614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br>
              <a:rPr lang="en-GB" dirty="0"/>
            </a:br>
            <a:r>
              <a:rPr lang="en-GB" sz="3200" b="1" dirty="0"/>
              <a:t>Linux Day 2020</a:t>
            </a:r>
            <a:br>
              <a:rPr lang="en-GB" sz="2400" dirty="0"/>
            </a:br>
            <a:r>
              <a:rPr lang="en-GB" sz="1100" i="1" dirty="0" err="1"/>
              <a:t>Giornata</a:t>
            </a:r>
            <a:r>
              <a:rPr lang="en-GB" sz="1100" i="1" dirty="0"/>
              <a:t> Nazionale per il Software Libero</a:t>
            </a:r>
            <a:endParaRPr lang="en-IT" sz="24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569C2F3-2B1B-8B45-85B3-3F980B657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2219218"/>
            <a:ext cx="10043747" cy="4483685"/>
          </a:xfrm>
        </p:spPr>
        <p:txBody>
          <a:bodyPr>
            <a:normAutofit fontScale="85000" lnSpcReduction="20000"/>
          </a:bodyPr>
          <a:lstStyle/>
          <a:p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Esiste uno script che fa l’intera installazione in modo autonomo senza dover fare praticamente nulla. ATTENZIONE: richiede di partire da installazione OS pulita di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Ubuntu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16.04 (i.e.: no LAMP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/>
            <a:r>
              <a:rPr lang="it-IT" sz="24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https://github.com/bigbluebutton/</a:t>
            </a:r>
            <a:r>
              <a:rPr lang="it-IT" sz="2400" cap="non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bbb-install</a:t>
            </a:r>
            <a:endParaRPr lang="it-IT" sz="2400" cap="non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it-IT" sz="24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2400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wget</a:t>
            </a:r>
            <a:r>
              <a:rPr lang="it-IT" sz="24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</a:t>
            </a:r>
            <a:r>
              <a:rPr lang="en-GB" sz="2400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ubuntu.bigbluebutton.org</a:t>
            </a:r>
            <a:r>
              <a:rPr lang="en-GB" sz="24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GB" sz="2400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bbb-install.sh</a:t>
            </a:r>
            <a:r>
              <a:rPr lang="en-GB" sz="24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it-IT" sz="2400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Parametri disponibili: </a:t>
            </a:r>
            <a:r>
              <a:rPr lang="it-IT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1200" dirty="0">
                <a:solidFill>
                  <a:srgbClr val="FF0000"/>
                </a:solidFill>
              </a:rPr>
              <a:t>-</a:t>
            </a:r>
            <a:r>
              <a:rPr lang="en-GB" sz="12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GB" sz="1200" cap="none" dirty="0">
                <a:latin typeface="Calibri" panose="020F0502020204030204" pitchFamily="34" charset="0"/>
                <a:cs typeface="Calibri" panose="020F0502020204030204" pitchFamily="34" charset="0"/>
              </a:rPr>
              <a:t> installs the uncomplicated firewall (UFW) to restrict access to TCP/IP ports 22, 80, and 443, and UDP ports in range 16384-32768</a:t>
            </a:r>
          </a:p>
          <a:p>
            <a:r>
              <a:rPr lang="en-GB" sz="12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-A</a:t>
            </a:r>
            <a:r>
              <a:rPr lang="en-GB" sz="1200" cap="none" dirty="0">
                <a:latin typeface="Calibri" panose="020F0502020204030204" pitchFamily="34" charset="0"/>
                <a:cs typeface="Calibri" panose="020F0502020204030204" pitchFamily="34" charset="0"/>
              </a:rPr>
              <a:t> installs the API demos (this makes it easy to do a few quick tests on the server)</a:t>
            </a:r>
          </a:p>
          <a:p>
            <a:r>
              <a:rPr lang="en-GB" sz="12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-V</a:t>
            </a:r>
            <a:r>
              <a:rPr lang="en-GB" sz="1200" cap="none" dirty="0">
                <a:latin typeface="Calibri" panose="020F0502020204030204" pitchFamily="34" charset="0"/>
                <a:cs typeface="Calibri" panose="020F0502020204030204" pitchFamily="34" charset="0"/>
              </a:rPr>
              <a:t> xenial-22 installs the latest build of </a:t>
            </a:r>
            <a:r>
              <a:rPr lang="en-GB" sz="12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bigbluebutton</a:t>
            </a:r>
            <a:r>
              <a:rPr lang="en-GB" sz="1200" cap="none" dirty="0">
                <a:latin typeface="Calibri" panose="020F0502020204030204" pitchFamily="34" charset="0"/>
                <a:cs typeface="Calibri" panose="020F0502020204030204" pitchFamily="34" charset="0"/>
              </a:rPr>
              <a:t> 2.2.X</a:t>
            </a:r>
          </a:p>
          <a:p>
            <a:r>
              <a:rPr lang="en-GB" sz="12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-S</a:t>
            </a:r>
            <a:r>
              <a:rPr lang="en-GB" sz="1200" cap="none" dirty="0">
                <a:latin typeface="Calibri" panose="020F0502020204030204" pitchFamily="34" charset="0"/>
                <a:cs typeface="Calibri" panose="020F0502020204030204" pitchFamily="34" charset="0"/>
              </a:rPr>
              <a:t> sets the server's hostname to be </a:t>
            </a:r>
            <a:r>
              <a:rPr lang="en-GB" sz="12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bbb.example.com</a:t>
            </a:r>
            <a:endParaRPr lang="en-GB" sz="12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2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-E</a:t>
            </a:r>
            <a:r>
              <a:rPr lang="en-GB" sz="1200" cap="none" dirty="0">
                <a:latin typeface="Calibri" panose="020F0502020204030204" pitchFamily="34" charset="0"/>
                <a:cs typeface="Calibri" panose="020F0502020204030204" pitchFamily="34" charset="0"/>
              </a:rPr>
              <a:t> provides an e-mail address for let's encrypt to generate a valid SSL certificate for the host.</a:t>
            </a:r>
          </a:p>
          <a:p>
            <a:pPr algn="ctr"/>
            <a:r>
              <a:rPr lang="en-GB" sz="28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./</a:t>
            </a:r>
            <a:r>
              <a:rPr lang="en-GB" sz="2800" cap="non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bbb-install.sh</a:t>
            </a:r>
            <a:r>
              <a:rPr lang="en-GB" sz="28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-w -a -v xenial-22 -s </a:t>
            </a:r>
            <a:r>
              <a:rPr lang="en-GB" sz="2800" cap="non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bbb.example.com</a:t>
            </a:r>
            <a:r>
              <a:rPr lang="en-GB" sz="28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-e info@example.com</a:t>
            </a:r>
          </a:p>
          <a:p>
            <a:pPr algn="ctr"/>
            <a:endParaRPr lang="en-GB" sz="2400" cap="non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41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!!PAZIENZA!!</a:t>
            </a:r>
            <a:endParaRPr lang="it-IT" sz="4100" cap="non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400" cap="non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400" cap="non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T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75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3BDCD-2733-BC4F-BBAC-7F1CDC4A4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861421"/>
          </a:xfrm>
        </p:spPr>
        <p:txBody>
          <a:bodyPr/>
          <a:lstStyle/>
          <a:p>
            <a:r>
              <a:rPr lang="en-GB" sz="5400" dirty="0"/>
              <a:t>Setup – </a:t>
            </a:r>
            <a:r>
              <a:rPr lang="en-GB" sz="5400" dirty="0" err="1"/>
              <a:t>Metodo</a:t>
            </a:r>
            <a:r>
              <a:rPr lang="en-GB" sz="5400" dirty="0"/>
              <a:t> 2 (apt)</a:t>
            </a:r>
            <a:endParaRPr lang="en-IT" sz="2400" dirty="0"/>
          </a:p>
        </p:txBody>
      </p:sp>
      <p:pic>
        <p:nvPicPr>
          <p:cNvPr id="1026" name="Picture 2" descr="Linux Day">
            <a:extLst>
              <a:ext uri="{FF2B5EF4-FFF2-40B4-BE49-F238E27FC236}">
                <a16:creationId xmlns:a16="http://schemas.microsoft.com/office/drawing/2014/main" id="{883AC0A4-25F0-D949-80E1-85AC615EA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769" y="155097"/>
            <a:ext cx="821933" cy="82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EC6D683-BB44-9544-AFB2-66D0E48120BE}"/>
              </a:ext>
            </a:extLst>
          </p:cNvPr>
          <p:cNvSpPr txBox="1">
            <a:spLocks/>
          </p:cNvSpPr>
          <p:nvPr/>
        </p:nvSpPr>
        <p:spPr>
          <a:xfrm>
            <a:off x="5238974" y="115610"/>
            <a:ext cx="5137795" cy="8614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br>
              <a:rPr lang="en-GB" dirty="0"/>
            </a:br>
            <a:r>
              <a:rPr lang="en-GB" sz="3200" b="1" dirty="0"/>
              <a:t>Linux Day 2020</a:t>
            </a:r>
            <a:br>
              <a:rPr lang="en-GB" sz="2400" dirty="0"/>
            </a:br>
            <a:r>
              <a:rPr lang="en-GB" sz="1100" i="1" dirty="0" err="1"/>
              <a:t>Giornata</a:t>
            </a:r>
            <a:r>
              <a:rPr lang="en-GB" sz="1100" i="1" dirty="0"/>
              <a:t> Nazionale per il Software Libero</a:t>
            </a:r>
            <a:endParaRPr lang="en-IT" sz="24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569C2F3-2B1B-8B45-85B3-3F980B657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2309221"/>
            <a:ext cx="10043747" cy="439368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Abilitare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repository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multiverse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Ubuntu</a:t>
            </a:r>
            <a:endParaRPr lang="it-IT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Aggiungere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repository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esterni ad APT</a:t>
            </a:r>
          </a:p>
          <a:p>
            <a:pPr lvl="1"/>
            <a:r>
              <a:rPr lang="en-GB" sz="1400" dirty="0"/>
              <a:t>$ </a:t>
            </a:r>
            <a:r>
              <a:rPr lang="en-GB" sz="1400" dirty="0" err="1"/>
              <a:t>sudo</a:t>
            </a:r>
            <a:r>
              <a:rPr lang="en-GB" sz="1400" dirty="0"/>
              <a:t> add-apt-repository </a:t>
            </a:r>
            <a:r>
              <a:rPr lang="en-GB" sz="1400" dirty="0" err="1"/>
              <a:t>ppa:bigbluebutton</a:t>
            </a:r>
            <a:r>
              <a:rPr lang="en-GB" sz="1400" dirty="0"/>
              <a:t>/support -y </a:t>
            </a:r>
          </a:p>
          <a:p>
            <a:pPr lvl="1"/>
            <a:r>
              <a:rPr lang="en-GB" sz="1400" dirty="0"/>
              <a:t>$ </a:t>
            </a:r>
            <a:r>
              <a:rPr lang="en-GB" sz="1400" dirty="0" err="1"/>
              <a:t>sudo</a:t>
            </a:r>
            <a:r>
              <a:rPr lang="en-GB" sz="1400" dirty="0"/>
              <a:t> add-apt-repository </a:t>
            </a:r>
            <a:r>
              <a:rPr lang="en-GB" sz="1400" dirty="0" err="1"/>
              <a:t>ppa:rmescandon</a:t>
            </a:r>
            <a:r>
              <a:rPr lang="en-GB" sz="1400" dirty="0"/>
              <a:t>/</a:t>
            </a:r>
            <a:r>
              <a:rPr lang="en-GB" sz="1400" dirty="0" err="1"/>
              <a:t>yq</a:t>
            </a:r>
            <a:r>
              <a:rPr lang="en-GB" sz="1400" dirty="0"/>
              <a:t> -y </a:t>
            </a:r>
          </a:p>
          <a:p>
            <a:pPr lvl="1"/>
            <a:r>
              <a:rPr lang="en-GB" sz="1400" dirty="0"/>
              <a:t>$ </a:t>
            </a:r>
            <a:r>
              <a:rPr lang="en-GB" sz="1400" dirty="0" err="1"/>
              <a:t>sudo</a:t>
            </a:r>
            <a:r>
              <a:rPr lang="en-GB" sz="1400" dirty="0"/>
              <a:t> add-apt-repository </a:t>
            </a:r>
            <a:r>
              <a:rPr lang="en-GB" sz="1400" dirty="0" err="1"/>
              <a:t>ppa:libreoffice</a:t>
            </a:r>
            <a:r>
              <a:rPr lang="en-GB" sz="1400" dirty="0"/>
              <a:t>/</a:t>
            </a:r>
            <a:r>
              <a:rPr lang="en-GB" sz="1400" dirty="0" err="1"/>
              <a:t>ppa</a:t>
            </a:r>
            <a:endParaRPr lang="en-GB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Aggiungere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repository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di BBB</a:t>
            </a:r>
            <a:endParaRPr lang="en-GB" dirty="0"/>
          </a:p>
          <a:p>
            <a:pPr algn="ctr"/>
            <a:r>
              <a:rPr lang="en-GB" sz="1400" cap="none" dirty="0">
                <a:solidFill>
                  <a:schemeClr val="tx1"/>
                </a:solidFill>
              </a:rPr>
              <a:t>$ echo "deb https://packages-</a:t>
            </a:r>
            <a:r>
              <a:rPr lang="en-GB" sz="1400" cap="none" dirty="0" err="1">
                <a:solidFill>
                  <a:schemeClr val="tx1"/>
                </a:solidFill>
              </a:rPr>
              <a:t>eu.bigbluebutton.org</a:t>
            </a:r>
            <a:r>
              <a:rPr lang="en-GB" sz="1400" cap="none" dirty="0">
                <a:solidFill>
                  <a:schemeClr val="tx1"/>
                </a:solidFill>
              </a:rPr>
              <a:t>/xenial-22/ </a:t>
            </a:r>
            <a:r>
              <a:rPr lang="en-GB" sz="1400" cap="none" dirty="0" err="1">
                <a:solidFill>
                  <a:schemeClr val="tx1"/>
                </a:solidFill>
              </a:rPr>
              <a:t>bigbluebutton-xenial</a:t>
            </a:r>
            <a:r>
              <a:rPr lang="en-GB" sz="1400" cap="none" dirty="0">
                <a:solidFill>
                  <a:schemeClr val="tx1"/>
                </a:solidFill>
              </a:rPr>
              <a:t> main" | </a:t>
            </a:r>
            <a:r>
              <a:rPr lang="en-GB" sz="1400" cap="none" dirty="0" err="1">
                <a:solidFill>
                  <a:schemeClr val="tx1"/>
                </a:solidFill>
              </a:rPr>
              <a:t>sudo</a:t>
            </a:r>
            <a:r>
              <a:rPr lang="en-GB" sz="1400" cap="none" dirty="0">
                <a:solidFill>
                  <a:schemeClr val="tx1"/>
                </a:solidFill>
              </a:rPr>
              <a:t> tee /etc/apt/</a:t>
            </a:r>
            <a:r>
              <a:rPr lang="en-GB" sz="1400" cap="none" dirty="0" err="1">
                <a:solidFill>
                  <a:schemeClr val="tx1"/>
                </a:solidFill>
              </a:rPr>
              <a:t>sources.list.d</a:t>
            </a:r>
            <a:r>
              <a:rPr lang="en-GB" sz="1400" cap="none" dirty="0">
                <a:solidFill>
                  <a:schemeClr val="tx1"/>
                </a:solidFill>
              </a:rPr>
              <a:t>/</a:t>
            </a:r>
            <a:r>
              <a:rPr lang="en-GB" sz="1400" cap="none" dirty="0" err="1">
                <a:solidFill>
                  <a:schemeClr val="tx1"/>
                </a:solidFill>
              </a:rPr>
              <a:t>bigbluebutton.list</a:t>
            </a:r>
            <a:r>
              <a:rPr lang="en-GB" sz="1400" cap="none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Aggiungere chiavi pubbliche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repository</a:t>
            </a:r>
            <a:endParaRPr lang="it-IT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400" cap="none" dirty="0">
                <a:solidFill>
                  <a:schemeClr val="tx1"/>
                </a:solidFill>
              </a:rPr>
              <a:t>$ </a:t>
            </a:r>
            <a:r>
              <a:rPr lang="en-GB" sz="1400" cap="none" dirty="0" err="1">
                <a:solidFill>
                  <a:schemeClr val="tx1"/>
                </a:solidFill>
              </a:rPr>
              <a:t>wget</a:t>
            </a:r>
            <a:r>
              <a:rPr lang="en-GB" sz="1400" cap="none" dirty="0">
                <a:solidFill>
                  <a:schemeClr val="tx1"/>
                </a:solidFill>
              </a:rPr>
              <a:t> https://</a:t>
            </a:r>
            <a:r>
              <a:rPr lang="en-GB" sz="1400" cap="none" dirty="0" err="1">
                <a:solidFill>
                  <a:schemeClr val="tx1"/>
                </a:solidFill>
              </a:rPr>
              <a:t>ubuntu.bigbluebutton.org</a:t>
            </a:r>
            <a:r>
              <a:rPr lang="en-GB" sz="1400" cap="none" dirty="0">
                <a:solidFill>
                  <a:schemeClr val="tx1"/>
                </a:solidFill>
              </a:rPr>
              <a:t>/repo/</a:t>
            </a:r>
            <a:r>
              <a:rPr lang="en-GB" sz="1400" cap="none" dirty="0" err="1">
                <a:solidFill>
                  <a:schemeClr val="tx1"/>
                </a:solidFill>
              </a:rPr>
              <a:t>bigbluebutton.asc</a:t>
            </a:r>
            <a:r>
              <a:rPr lang="en-GB" sz="1400" cap="none" dirty="0">
                <a:solidFill>
                  <a:schemeClr val="tx1"/>
                </a:solidFill>
              </a:rPr>
              <a:t> -o- | </a:t>
            </a:r>
            <a:r>
              <a:rPr lang="en-GB" sz="1400" cap="none" dirty="0" err="1">
                <a:solidFill>
                  <a:schemeClr val="tx1"/>
                </a:solidFill>
              </a:rPr>
              <a:t>sudo</a:t>
            </a:r>
            <a:r>
              <a:rPr lang="en-GB" sz="1400" cap="none" dirty="0">
                <a:solidFill>
                  <a:schemeClr val="tx1"/>
                </a:solidFill>
              </a:rPr>
              <a:t> apt-key add -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Aggiornare pacchetti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apt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apt-get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update)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Installare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MongoDB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(3.4) e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NodeJS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(8.x)</a:t>
            </a:r>
            <a:endParaRPr lang="it-IT" sz="2400" cap="non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T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068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3BDCD-2733-BC4F-BBAC-7F1CDC4A4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861421"/>
          </a:xfrm>
        </p:spPr>
        <p:txBody>
          <a:bodyPr/>
          <a:lstStyle/>
          <a:p>
            <a:r>
              <a:rPr lang="en-GB" sz="5400" dirty="0"/>
              <a:t>Setup – </a:t>
            </a:r>
            <a:r>
              <a:rPr lang="en-GB" sz="5400" dirty="0" err="1"/>
              <a:t>Metodo</a:t>
            </a:r>
            <a:r>
              <a:rPr lang="en-GB" sz="5400" dirty="0"/>
              <a:t> 2 (apt)</a:t>
            </a:r>
            <a:endParaRPr lang="en-IT" sz="2400" dirty="0"/>
          </a:p>
        </p:txBody>
      </p:sp>
      <p:pic>
        <p:nvPicPr>
          <p:cNvPr id="1026" name="Picture 2" descr="Linux Day">
            <a:extLst>
              <a:ext uri="{FF2B5EF4-FFF2-40B4-BE49-F238E27FC236}">
                <a16:creationId xmlns:a16="http://schemas.microsoft.com/office/drawing/2014/main" id="{883AC0A4-25F0-D949-80E1-85AC615EA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769" y="155097"/>
            <a:ext cx="821933" cy="82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EC6D683-BB44-9544-AFB2-66D0E48120BE}"/>
              </a:ext>
            </a:extLst>
          </p:cNvPr>
          <p:cNvSpPr txBox="1">
            <a:spLocks/>
          </p:cNvSpPr>
          <p:nvPr/>
        </p:nvSpPr>
        <p:spPr>
          <a:xfrm>
            <a:off x="7163495" y="115610"/>
            <a:ext cx="3213274" cy="8614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GB" dirty="0"/>
            </a:br>
            <a:r>
              <a:rPr lang="en-GB" sz="3200" b="1" dirty="0"/>
              <a:t>Linux Day 2020</a:t>
            </a:r>
            <a:br>
              <a:rPr lang="en-GB" sz="2400" dirty="0"/>
            </a:br>
            <a:r>
              <a:rPr lang="en-GB" sz="1100" i="1" dirty="0" err="1"/>
              <a:t>Giornata</a:t>
            </a:r>
            <a:r>
              <a:rPr lang="en-GB" sz="1100" i="1" dirty="0"/>
              <a:t> Nazionale per il Software Libero</a:t>
            </a:r>
            <a:endParaRPr lang="en-IT" sz="24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569C2F3-2B1B-8B45-85B3-3F980B657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2309221"/>
            <a:ext cx="10043747" cy="439368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Installare BBB</a:t>
            </a:r>
          </a:p>
          <a:p>
            <a:pPr algn="ctr"/>
            <a:r>
              <a:rPr lang="en-GB" sz="1400" cap="none" dirty="0">
                <a:solidFill>
                  <a:schemeClr val="tx1"/>
                </a:solidFill>
              </a:rPr>
              <a:t>$ </a:t>
            </a:r>
            <a:r>
              <a:rPr lang="en-GB" sz="1400" cap="none" dirty="0" err="1">
                <a:solidFill>
                  <a:schemeClr val="tx1"/>
                </a:solidFill>
              </a:rPr>
              <a:t>sudo</a:t>
            </a:r>
            <a:r>
              <a:rPr lang="en-GB" sz="1400" cap="none" dirty="0">
                <a:solidFill>
                  <a:schemeClr val="tx1"/>
                </a:solidFill>
              </a:rPr>
              <a:t> apt-get install </a:t>
            </a:r>
            <a:r>
              <a:rPr lang="en-GB" sz="1400" cap="none" dirty="0" err="1">
                <a:solidFill>
                  <a:schemeClr val="tx1"/>
                </a:solidFill>
              </a:rPr>
              <a:t>bigbluebutton</a:t>
            </a:r>
            <a:r>
              <a:rPr lang="en-GB" sz="1400" cap="none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400" cap="none" dirty="0">
                <a:solidFill>
                  <a:schemeClr val="tx1"/>
                </a:solidFill>
              </a:rPr>
              <a:t>$ </a:t>
            </a:r>
            <a:r>
              <a:rPr lang="en-GB" sz="1400" cap="none" dirty="0" err="1">
                <a:solidFill>
                  <a:schemeClr val="tx1"/>
                </a:solidFill>
              </a:rPr>
              <a:t>sudo</a:t>
            </a:r>
            <a:r>
              <a:rPr lang="en-GB" sz="1400" cap="none" dirty="0">
                <a:solidFill>
                  <a:schemeClr val="tx1"/>
                </a:solidFill>
              </a:rPr>
              <a:t> apt-get install bbb-html5</a:t>
            </a:r>
            <a:endParaRPr lang="it-IT" sz="1400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T" cap="none" dirty="0">
                <a:latin typeface="Calibri" panose="020F0502020204030204" pitchFamily="34" charset="0"/>
                <a:cs typeface="Calibri" panose="020F0502020204030204" pitchFamily="34" charset="0"/>
              </a:rPr>
              <a:t>Al termine avviare BBB (errore hostname/IP Tomcat normale in primo avvio)</a:t>
            </a:r>
          </a:p>
          <a:p>
            <a:pPr lvl="1"/>
            <a:r>
              <a:rPr lang="en-GB" dirty="0"/>
              <a:t>$ </a:t>
            </a:r>
            <a:r>
              <a:rPr lang="en-GB" dirty="0" err="1"/>
              <a:t>sudo</a:t>
            </a:r>
            <a:r>
              <a:rPr lang="en-GB" dirty="0"/>
              <a:t> </a:t>
            </a:r>
            <a:r>
              <a:rPr lang="en-GB" dirty="0" err="1"/>
              <a:t>bbb</a:t>
            </a:r>
            <a:r>
              <a:rPr lang="en-GB" dirty="0"/>
              <a:t>-conf --restart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T" cap="none" dirty="0">
                <a:latin typeface="Calibri" panose="020F0502020204030204" pitchFamily="34" charset="0"/>
                <a:cs typeface="Calibri" panose="020F0502020204030204" pitchFamily="34" charset="0"/>
              </a:rPr>
              <a:t>Verificare configurazione</a:t>
            </a:r>
          </a:p>
          <a:p>
            <a:pPr lvl="1"/>
            <a:r>
              <a:rPr lang="en-GB" dirty="0"/>
              <a:t>$ </a:t>
            </a:r>
            <a:r>
              <a:rPr lang="en-GB" dirty="0" err="1"/>
              <a:t>sudo</a:t>
            </a:r>
            <a:r>
              <a:rPr lang="en-GB" dirty="0"/>
              <a:t> </a:t>
            </a:r>
            <a:r>
              <a:rPr lang="en-GB" dirty="0" err="1"/>
              <a:t>bbb</a:t>
            </a:r>
            <a:r>
              <a:rPr lang="en-GB" dirty="0"/>
              <a:t>-conf --check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T" cap="none" dirty="0">
                <a:latin typeface="Calibri" panose="020F0502020204030204" pitchFamily="34" charset="0"/>
                <a:cs typeface="Calibri" panose="020F0502020204030204" pitchFamily="34" charset="0"/>
              </a:rPr>
              <a:t>Verificare stato servizi</a:t>
            </a:r>
          </a:p>
          <a:p>
            <a:pPr lvl="1"/>
            <a:r>
              <a:rPr lang="en-GB" dirty="0"/>
              <a:t>$ </a:t>
            </a:r>
            <a:r>
              <a:rPr lang="en-GB" dirty="0" err="1"/>
              <a:t>sudo</a:t>
            </a:r>
            <a:r>
              <a:rPr lang="en-GB" dirty="0"/>
              <a:t> </a:t>
            </a:r>
            <a:r>
              <a:rPr lang="en-GB" dirty="0" err="1"/>
              <a:t>bbb</a:t>
            </a:r>
            <a:r>
              <a:rPr lang="en-GB" dirty="0"/>
              <a:t>-conf --status</a:t>
            </a:r>
            <a:endParaRPr lang="en-I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T" cap="none" dirty="0">
                <a:latin typeface="Calibri" panose="020F0502020204030204" pitchFamily="34" charset="0"/>
                <a:cs typeface="Calibri" panose="020F0502020204030204" pitchFamily="34" charset="0"/>
              </a:rPr>
              <a:t>Impostare hostname</a:t>
            </a:r>
          </a:p>
          <a:p>
            <a:pPr lvl="1"/>
            <a:r>
              <a:rPr lang="en-GB" dirty="0"/>
              <a:t>$ </a:t>
            </a:r>
            <a:r>
              <a:rPr lang="en-GB" dirty="0" err="1"/>
              <a:t>sudo</a:t>
            </a:r>
            <a:r>
              <a:rPr lang="en-GB" dirty="0"/>
              <a:t> </a:t>
            </a:r>
            <a:r>
              <a:rPr lang="en-GB" dirty="0" err="1"/>
              <a:t>bbb</a:t>
            </a:r>
            <a:r>
              <a:rPr lang="en-GB" dirty="0"/>
              <a:t>-conf --</a:t>
            </a:r>
            <a:r>
              <a:rPr lang="en-GB" dirty="0" err="1"/>
              <a:t>setip</a:t>
            </a:r>
            <a:r>
              <a:rPr lang="en-GB" dirty="0"/>
              <a:t> </a:t>
            </a:r>
            <a:r>
              <a:rPr lang="en-GB" dirty="0" err="1"/>
              <a:t>bbb.example.com</a:t>
            </a:r>
            <a:endParaRPr lang="en-IT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73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3BDCD-2733-BC4F-BBAC-7F1CDC4A4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861421"/>
          </a:xfrm>
        </p:spPr>
        <p:txBody>
          <a:bodyPr/>
          <a:lstStyle/>
          <a:p>
            <a:r>
              <a:rPr lang="en-GB" sz="5400" dirty="0"/>
              <a:t>Setup – </a:t>
            </a:r>
            <a:r>
              <a:rPr lang="en-GB" sz="5400" dirty="0" err="1"/>
              <a:t>Metodo</a:t>
            </a:r>
            <a:r>
              <a:rPr lang="en-GB" sz="5400" dirty="0"/>
              <a:t> 2 (apt)</a:t>
            </a:r>
            <a:endParaRPr lang="en-IT" sz="2400" dirty="0"/>
          </a:p>
        </p:txBody>
      </p:sp>
      <p:pic>
        <p:nvPicPr>
          <p:cNvPr id="1026" name="Picture 2" descr="Linux Day">
            <a:extLst>
              <a:ext uri="{FF2B5EF4-FFF2-40B4-BE49-F238E27FC236}">
                <a16:creationId xmlns:a16="http://schemas.microsoft.com/office/drawing/2014/main" id="{883AC0A4-25F0-D949-80E1-85AC615EA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769" y="155097"/>
            <a:ext cx="821933" cy="82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EC6D683-BB44-9544-AFB2-66D0E48120BE}"/>
              </a:ext>
            </a:extLst>
          </p:cNvPr>
          <p:cNvSpPr txBox="1">
            <a:spLocks/>
          </p:cNvSpPr>
          <p:nvPr/>
        </p:nvSpPr>
        <p:spPr>
          <a:xfrm>
            <a:off x="7163495" y="115610"/>
            <a:ext cx="3213274" cy="8614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GB" dirty="0"/>
            </a:br>
            <a:r>
              <a:rPr lang="en-GB" sz="3200" b="1" dirty="0"/>
              <a:t>Linux Day 2020</a:t>
            </a:r>
            <a:br>
              <a:rPr lang="en-GB" sz="2400" dirty="0"/>
            </a:br>
            <a:r>
              <a:rPr lang="en-GB" sz="1100" i="1" dirty="0" err="1"/>
              <a:t>Giornata</a:t>
            </a:r>
            <a:r>
              <a:rPr lang="en-GB" sz="1100" i="1" dirty="0"/>
              <a:t> Nazionale per il Software Libero</a:t>
            </a:r>
            <a:endParaRPr lang="en-IT" sz="24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569C2F3-2B1B-8B45-85B3-3F980B657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2309221"/>
            <a:ext cx="10043747" cy="439368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Installare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Let’s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Encrypt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e generare certificato SSL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T" cap="none" dirty="0">
                <a:latin typeface="Calibri" panose="020F0502020204030204" pitchFamily="34" charset="0"/>
                <a:cs typeface="Calibri" panose="020F0502020204030204" pitchFamily="34" charset="0"/>
              </a:rPr>
              <a:t>Configurare NGINX per utilizzare il certificato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T" cap="none" dirty="0">
                <a:latin typeface="Calibri" panose="020F0502020204030204" pitchFamily="34" charset="0"/>
                <a:cs typeface="Calibri" panose="020F0502020204030204" pitchFamily="34" charset="0"/>
              </a:rPr>
              <a:t>Modificare configurazione BBB e FreeSwitch per lavorare in HTTPS </a:t>
            </a:r>
          </a:p>
          <a:p>
            <a:pPr algn="ctr"/>
            <a:r>
              <a:rPr lang="en-GB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</a:t>
            </a:r>
            <a:r>
              <a:rPr lang="en-GB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docs.bigbluebutton.org</a:t>
            </a:r>
            <a:r>
              <a:rPr lang="en-GB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/2.2/</a:t>
            </a:r>
            <a:r>
              <a:rPr lang="en-GB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install.html</a:t>
            </a:r>
            <a:endParaRPr lang="en-IT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339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3BDCD-2733-BC4F-BBAC-7F1CDC4A4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861421"/>
          </a:xfrm>
        </p:spPr>
        <p:txBody>
          <a:bodyPr/>
          <a:lstStyle/>
          <a:p>
            <a:r>
              <a:rPr lang="en-GB" sz="5400" dirty="0" err="1"/>
              <a:t>GreenLight</a:t>
            </a:r>
            <a:endParaRPr lang="en-IT" sz="2400" dirty="0"/>
          </a:p>
        </p:txBody>
      </p:sp>
      <p:pic>
        <p:nvPicPr>
          <p:cNvPr id="1026" name="Picture 2" descr="Linux Day">
            <a:extLst>
              <a:ext uri="{FF2B5EF4-FFF2-40B4-BE49-F238E27FC236}">
                <a16:creationId xmlns:a16="http://schemas.microsoft.com/office/drawing/2014/main" id="{883AC0A4-25F0-D949-80E1-85AC615EA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769" y="155097"/>
            <a:ext cx="821933" cy="82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EC6D683-BB44-9544-AFB2-66D0E48120BE}"/>
              </a:ext>
            </a:extLst>
          </p:cNvPr>
          <p:cNvSpPr txBox="1">
            <a:spLocks/>
          </p:cNvSpPr>
          <p:nvPr/>
        </p:nvSpPr>
        <p:spPr>
          <a:xfrm>
            <a:off x="7163495" y="115610"/>
            <a:ext cx="3213274" cy="8614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GB" dirty="0"/>
            </a:br>
            <a:r>
              <a:rPr lang="en-GB" sz="3200" b="1" dirty="0"/>
              <a:t>Linux Day 2020</a:t>
            </a:r>
            <a:br>
              <a:rPr lang="en-GB" sz="2400" dirty="0"/>
            </a:br>
            <a:r>
              <a:rPr lang="en-GB" sz="1100" i="1" dirty="0" err="1"/>
              <a:t>Giornata</a:t>
            </a:r>
            <a:r>
              <a:rPr lang="en-GB" sz="1100" i="1" dirty="0"/>
              <a:t> Nazionale per il Software Libero</a:t>
            </a:r>
            <a:endParaRPr lang="en-IT" sz="24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569C2F3-2B1B-8B45-85B3-3F980B657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2309221"/>
            <a:ext cx="10043747" cy="4393682"/>
          </a:xfrm>
        </p:spPr>
        <p:txBody>
          <a:bodyPr>
            <a:normAutofit/>
          </a:bodyPr>
          <a:lstStyle/>
          <a:p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E’ una semplice web grafica per gestire BBB. Permette di creare stanze, avviare i meeting e le registrazioni</a:t>
            </a:r>
          </a:p>
          <a:p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Lato utente consente di autenticarsi mediante nome utente / password (locali o LDAP) o anche tramite autenticazione federata OAuth2 con Google, Office 365,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Twitter</a:t>
            </a:r>
            <a:endParaRPr lang="it-IT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E’ distribuito come immagine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docker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(richiede quindi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docker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docker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-compose installati)</a:t>
            </a:r>
          </a:p>
          <a:p>
            <a:pPr algn="ctr"/>
            <a:r>
              <a:rPr lang="it-IT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https://docs.bigbluebutton.org/greenlight/gl-install.html</a:t>
            </a:r>
          </a:p>
          <a:p>
            <a:pPr algn="ctr"/>
            <a:endParaRPr lang="it-IT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it-IT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AGGIUNGENDO IL PARAMETRO « -g » ALLO SCRIPT (METODO 1) </a:t>
            </a:r>
          </a:p>
          <a:p>
            <a:pPr algn="ctr"/>
            <a:r>
              <a:rPr lang="it-IT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VIENE INSTALLATO INSIEME A BBB</a:t>
            </a:r>
          </a:p>
        </p:txBody>
      </p:sp>
    </p:spTree>
    <p:extLst>
      <p:ext uri="{BB962C8B-B14F-4D97-AF65-F5344CB8AC3E}">
        <p14:creationId xmlns:p14="http://schemas.microsoft.com/office/powerpoint/2010/main" val="3738260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134</TotalTime>
  <Words>1196</Words>
  <Application>Microsoft Macintosh PowerPoint</Application>
  <PresentationFormat>Widescreen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</vt:lpstr>
      <vt:lpstr>Installare e configurare BigBlueButton (BBB) </vt:lpstr>
      <vt:lpstr>BigBlueButton</vt:lpstr>
      <vt:lpstr>Requisiti hardware (1)</vt:lpstr>
      <vt:lpstr>Pre-flight checks</vt:lpstr>
      <vt:lpstr>Setup – Metodo 1 (script)</vt:lpstr>
      <vt:lpstr>Setup – Metodo 2 (apt)</vt:lpstr>
      <vt:lpstr>Setup – Metodo 2 (apt)</vt:lpstr>
      <vt:lpstr>Setup – Metodo 2 (apt)</vt:lpstr>
      <vt:lpstr>GreenLight</vt:lpstr>
      <vt:lpstr>Errori comuni post-setup</vt:lpstr>
      <vt:lpstr>Errori comuni post-setup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Installare e configurare BigBlueButton (BBB) </dc:title>
  <dc:creator>Davide Carrara</dc:creator>
  <cp:lastModifiedBy>Davide Carrara</cp:lastModifiedBy>
  <cp:revision>4</cp:revision>
  <dcterms:created xsi:type="dcterms:W3CDTF">2020-10-24T20:09:34Z</dcterms:created>
  <dcterms:modified xsi:type="dcterms:W3CDTF">2020-10-24T22:39:25Z</dcterms:modified>
</cp:coreProperties>
</file>